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1.jpeg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3;&#1086;&#1074;&#1072;&#1103;%20&#1087;&#1072;&#1087;&#1082;&#1072;\&#1050;&#1085;&#1080;&#1075;&#1072;1.xlsx" TargetMode="External"/><Relationship Id="rId1" Type="http://schemas.openxmlformats.org/officeDocument/2006/relationships/image" Target="../media/image1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1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1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2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1.jpeg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2.jpe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86;&#1074;&#1072;&#1103;%20&#1087;&#1072;&#1087;&#1082;&#1072;\&#1050;&#1085;&#1080;&#1075;&#1072;1.xlsx" TargetMode="External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solidFill>
                  <a:srgbClr val="7030A0"/>
                </a:solidFill>
              </a:rPr>
              <a:t>Ваше отношение к религии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Ваше отношение к религии</c:v>
                </c:pt>
              </c:strCache>
            </c:strRef>
          </c:tx>
          <c:dLbls>
            <c:dLbl>
              <c:idx val="0"/>
              <c:layout>
                <c:manualLayout>
                  <c:x val="-0.20456626218486024"/>
                  <c:y val="1.948343815456820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положительно
44%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7.3637903869267052E-2"/>
                  <c:y val="-2.166292098736017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отрицательно
1%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25782989132894729"/>
                  <c:y val="-0.20241246907525187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безразлично
37%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15927274798684921"/>
                  <c:y val="0.12243626046970395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затрудняюсь
18%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Лист1!$B$1:$E$1</c:f>
              <c:strCache>
                <c:ptCount val="4"/>
                <c:pt idx="0">
                  <c:v>положительно</c:v>
                </c:pt>
                <c:pt idx="1">
                  <c:v>отрицательно</c:v>
                </c:pt>
                <c:pt idx="2">
                  <c:v>безразлично</c:v>
                </c:pt>
                <c:pt idx="3">
                  <c:v>затрудняюсь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39</c:v>
                </c:pt>
                <c:pt idx="1">
                  <c:v>1</c:v>
                </c:pt>
                <c:pt idx="2">
                  <c:v>33</c:v>
                </c:pt>
                <c:pt idx="3">
                  <c:v>16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200" b="1" dirty="0"/>
              <a:t>Проявление каких качеств личности вы связываете с религией?</a:t>
            </a:r>
          </a:p>
        </c:rich>
      </c:tx>
      <c:layout/>
      <c:spPr>
        <a:blipFill>
          <a:blip xmlns:r="http://schemas.openxmlformats.org/officeDocument/2006/relationships" r:embed="rId1"/>
          <a:tile tx="0" ty="0" sx="100000" sy="100000" flip="none" algn="tl"/>
        </a:blipFill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8511419740457509E-2"/>
          <c:y val="0.13720798731110703"/>
          <c:w val="0.56153264692137561"/>
          <c:h val="0.78917763102184091"/>
        </c:manualLayout>
      </c:layout>
      <c:pie3DChart>
        <c:varyColors val="1"/>
        <c:ser>
          <c:idx val="0"/>
          <c:order val="0"/>
          <c:tx>
            <c:strRef>
              <c:f>Лист10!$A$2</c:f>
              <c:strCache>
                <c:ptCount val="1"/>
                <c:pt idx="0">
                  <c:v>Проявление каких качеств личности вы связываете с религией?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8%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0.11800071450397608"/>
                  <c:y val="1.2662797646513129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26%</a:t>
                    </a:r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17%</a:t>
                    </a:r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25%</a:t>
                    </a:r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24%</a:t>
                    </a:r>
                  </a:p>
                </c:rich>
              </c:tx>
              <c:showPercent val="1"/>
            </c:dLbl>
            <c:dLbl>
              <c:idx val="5"/>
              <c:layout>
                <c:manualLayout>
                  <c:x val="9.2946175549271939E-2"/>
                  <c:y val="7.378132259381267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22%</a:t>
                    </a:r>
                  </a:p>
                </c:rich>
              </c:tx>
              <c:showPercent val="1"/>
            </c:dLbl>
            <c:showPercent val="1"/>
          </c:dLbls>
          <c:cat>
            <c:strRef>
              <c:f>Лист10!$B$1:$G$1</c:f>
              <c:strCache>
                <c:ptCount val="6"/>
                <c:pt idx="0">
                  <c:v>Не считаю, что религия оказывает влияние на формирование личности</c:v>
                </c:pt>
                <c:pt idx="1">
                  <c:v>душевность</c:v>
                </c:pt>
                <c:pt idx="2">
                  <c:v>терпимость</c:v>
                </c:pt>
                <c:pt idx="3">
                  <c:v>забота о людях</c:v>
                </c:pt>
                <c:pt idx="4">
                  <c:v>жизнерадостность</c:v>
                </c:pt>
                <c:pt idx="5">
                  <c:v> уважение к людям</c:v>
                </c:pt>
              </c:strCache>
            </c:strRef>
          </c:cat>
          <c:val>
            <c:numRef>
              <c:f>Лист10!$B$2:$G$2</c:f>
              <c:numCache>
                <c:formatCode>General</c:formatCode>
                <c:ptCount val="6"/>
                <c:pt idx="0">
                  <c:v>13</c:v>
                </c:pt>
                <c:pt idx="1">
                  <c:v>45</c:v>
                </c:pt>
                <c:pt idx="2">
                  <c:v>30</c:v>
                </c:pt>
                <c:pt idx="3">
                  <c:v>44</c:v>
                </c:pt>
                <c:pt idx="4">
                  <c:v>19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90687711273394"/>
          <c:y val="0.22123094566332058"/>
          <c:w val="0.33358099294995625"/>
          <c:h val="0.77876905433667942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solidFill>
                  <a:srgbClr val="7030A0"/>
                </a:solidFill>
              </a:rPr>
              <a:t>Где вы впервые столкнулись с таким понятием как религия?</a:t>
            </a:r>
          </a:p>
        </c:rich>
      </c:tx>
      <c:layout>
        <c:manualLayout>
          <c:xMode val="edge"/>
          <c:yMode val="edge"/>
          <c:x val="0.14291968059605001"/>
          <c:y val="1.3743061737729002E-2"/>
        </c:manualLayout>
      </c:layout>
      <c:spPr>
        <a:blipFill>
          <a:blip xmlns:r="http://schemas.openxmlformats.org/officeDocument/2006/relationships" r:embed="rId1"/>
          <a:tile tx="0" ty="0" sx="100000" sy="100000" flip="none" algn="tl"/>
        </a:blip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Лист2!$A$2</c:f>
              <c:strCache>
                <c:ptCount val="1"/>
                <c:pt idx="0">
                  <c:v>Где вы впервые столкнулись с таким понятием как религия?</c:v>
                </c:pt>
              </c:strCache>
            </c:strRef>
          </c:tx>
          <c:dLbls>
            <c:dLbl>
              <c:idx val="0"/>
              <c:layout>
                <c:manualLayout>
                  <c:x val="-0.20258536088582754"/>
                  <c:y val="1.3325984123829746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в семье
47%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350640272773925"/>
                  <c:y val="-0.19427027669852018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в школе
33%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4832121827733433"/>
                  <c:y val="0.10910290092963071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лично
20%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Лист2!$B$1:$D$1</c:f>
              <c:strCache>
                <c:ptCount val="3"/>
                <c:pt idx="0">
                  <c:v>в семье</c:v>
                </c:pt>
                <c:pt idx="1">
                  <c:v>в школе</c:v>
                </c:pt>
                <c:pt idx="2">
                  <c:v>лично</c:v>
                </c:pt>
              </c:strCache>
            </c:str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41</c:v>
                </c:pt>
                <c:pt idx="1">
                  <c:v>29</c:v>
                </c:pt>
                <c:pt idx="2">
                  <c:v>18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solidFill>
                  <a:srgbClr val="7030A0"/>
                </a:solidFill>
              </a:rPr>
              <a:t>Верите ли вы в Бога?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Лист3!$A$2</c:f>
              <c:strCache>
                <c:ptCount val="1"/>
                <c:pt idx="0">
                  <c:v>Верите ли вы в Бога?</c:v>
                </c:pt>
              </c:strCache>
            </c:strRef>
          </c:tx>
          <c:dLbls>
            <c:dLbl>
              <c:idx val="0"/>
              <c:layout>
                <c:manualLayout>
                  <c:x val="-0.18210693205342118"/>
                  <c:y val="9.7076202059420292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>
                        <a:solidFill>
                          <a:schemeClr val="bg1"/>
                        </a:solidFill>
                      </a:rPr>
                      <a:t>да
47%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5442002366709506"/>
                  <c:y val="-0.2035386053596384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>
                        <a:solidFill>
                          <a:schemeClr val="bg1"/>
                        </a:solidFill>
                      </a:rPr>
                      <a:t>нет
33%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6498296658626724"/>
                  <c:y val="8.351356428233121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затрудняюсь ответить
20%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Лист3!$B$1:$D$1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Лист3!$B$2:$D$2</c:f>
              <c:numCache>
                <c:formatCode>General</c:formatCode>
                <c:ptCount val="3"/>
                <c:pt idx="0">
                  <c:v>41</c:v>
                </c:pt>
                <c:pt idx="1">
                  <c:v>29</c:v>
                </c:pt>
                <c:pt idx="2">
                  <c:v>18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i="1" dirty="0">
                <a:solidFill>
                  <a:srgbClr val="7030A0"/>
                </a:solidFill>
              </a:rPr>
              <a:t>Относите ли вы себя к сторонникам </a:t>
            </a:r>
            <a:r>
              <a:rPr lang="ru-RU" sz="2800" i="1" dirty="0" smtClean="0">
                <a:solidFill>
                  <a:srgbClr val="7030A0"/>
                </a:solidFill>
              </a:rPr>
              <a:t>традиционной </a:t>
            </a:r>
            <a:r>
              <a:rPr lang="ru-RU" sz="2800" i="1" dirty="0">
                <a:solidFill>
                  <a:srgbClr val="7030A0"/>
                </a:solidFill>
              </a:rPr>
              <a:t>православной религии?</a:t>
            </a:r>
          </a:p>
        </c:rich>
      </c:tx>
      <c:layout>
        <c:manualLayout>
          <c:xMode val="edge"/>
          <c:yMode val="edge"/>
          <c:x val="0.161904877632644"/>
          <c:y val="1.276195006110432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5144418477312045E-2"/>
          <c:y val="0.29910027358071339"/>
          <c:w val="0.94485555602856208"/>
          <c:h val="0.59135213458285518"/>
        </c:manualLayout>
      </c:layout>
      <c:pie3DChart>
        <c:varyColors val="1"/>
        <c:ser>
          <c:idx val="0"/>
          <c:order val="0"/>
          <c:tx>
            <c:strRef>
              <c:f>Лист4!$A$2</c:f>
              <c:strCache>
                <c:ptCount val="1"/>
                <c:pt idx="0">
                  <c:v>Относите ли вы себя к сторонникам традиционной православной религии?</c:v>
                </c:pt>
              </c:strCache>
            </c:strRef>
          </c:tx>
          <c:dLbls>
            <c:dLbl>
              <c:idx val="0"/>
              <c:layout>
                <c:manualLayout>
                  <c:x val="-0.14189965995841733"/>
                  <c:y val="6.395226919231196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да
25%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3.1709770342977776E-2"/>
                  <c:y val="-0.2698620292189758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нет
54%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000" b="1" dirty="0"/>
                      <a:t>затрудняюсь ответить
21%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Лист4!$B$1:$D$1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Лист4!$B$2:$D$2</c:f>
              <c:numCache>
                <c:formatCode>General</c:formatCode>
                <c:ptCount val="3"/>
                <c:pt idx="0">
                  <c:v>21</c:v>
                </c:pt>
                <c:pt idx="1">
                  <c:v>45</c:v>
                </c:pt>
                <c:pt idx="2">
                  <c:v>17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/>
              <a:t>Как часто вы посещаете храм, церковь?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Лист5!$A$2</c:f>
              <c:strCache>
                <c:ptCount val="1"/>
                <c:pt idx="0">
                  <c:v>Как часто вы посещаете храм, церковь?</c:v>
                </c:pt>
              </c:strCache>
            </c:strRef>
          </c:tx>
          <c:dLbls>
            <c:dLbl>
              <c:idx val="0"/>
              <c:layout>
                <c:manualLayout>
                  <c:x val="-0.16565453731636656"/>
                  <c:y val="-9.0192118293162649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никогда не хожу
52%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000" b="1" dirty="0"/>
                      <a:t>бываю часто
4%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7989961585464864"/>
                  <c:y val="1.552398832562148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иногда
44%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Лист5!$B$1:$D$1</c:f>
              <c:strCache>
                <c:ptCount val="3"/>
                <c:pt idx="0">
                  <c:v>никогда не хожу</c:v>
                </c:pt>
                <c:pt idx="1">
                  <c:v>бываю часто</c:v>
                </c:pt>
                <c:pt idx="2">
                  <c:v>иногда</c:v>
                </c:pt>
              </c:strCache>
            </c:strRef>
          </c:cat>
          <c:val>
            <c:numRef>
              <c:f>Лист5!$B$2:$D$2</c:f>
              <c:numCache>
                <c:formatCode>General</c:formatCode>
                <c:ptCount val="3"/>
                <c:pt idx="0">
                  <c:v>43</c:v>
                </c:pt>
                <c:pt idx="1">
                  <c:v>3</c:v>
                </c:pt>
                <c:pt idx="2">
                  <c:v>37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solidFill>
                  <a:srgbClr val="7030A0"/>
                </a:solidFill>
              </a:rPr>
              <a:t>Верите ли вы в сверхъестественные силы, мистику?</a:t>
            </a:r>
          </a:p>
        </c:rich>
      </c:tx>
      <c:layout>
        <c:manualLayout>
          <c:xMode val="edge"/>
          <c:yMode val="edge"/>
          <c:x val="0.24412850804739245"/>
          <c:y val="4.791811749913966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5150873682778757"/>
          <c:y val="0.34277187358586175"/>
          <c:w val="0.83873728464230868"/>
          <c:h val="0.59018391587926544"/>
        </c:manualLayout>
      </c:layout>
      <c:pie3DChart>
        <c:varyColors val="1"/>
        <c:ser>
          <c:idx val="0"/>
          <c:order val="0"/>
          <c:tx>
            <c:strRef>
              <c:f>Лист6!$A$2</c:f>
              <c:strCache>
                <c:ptCount val="1"/>
                <c:pt idx="0">
                  <c:v>Верите ли вы в сверхъестественные силы, мистику?</c:v>
                </c:pt>
              </c:strCache>
            </c:strRef>
          </c:tx>
          <c:dLbls>
            <c:dLbl>
              <c:idx val="0"/>
              <c:layout>
                <c:manualLayout>
                  <c:x val="-0.24160763030483631"/>
                  <c:y val="-0.1650754929669061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да
66%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1.2992845031756597E-2"/>
                  <c:y val="-0.2340663029311106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затрудняюсь ответить
7%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4210155257930843"/>
                  <c:y val="8.0111000324858447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нет
27%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Лист6!$B$1:$D$1</c:f>
              <c:strCache>
                <c:ptCount val="3"/>
                <c:pt idx="0">
                  <c:v>да</c:v>
                </c:pt>
                <c:pt idx="1">
                  <c:v>затрудняюсь ответить</c:v>
                </c:pt>
                <c:pt idx="2">
                  <c:v>нет</c:v>
                </c:pt>
              </c:strCache>
            </c:strRef>
          </c:cat>
          <c:val>
            <c:numRef>
              <c:f>Лист6!$B$2:$D$2</c:f>
              <c:numCache>
                <c:formatCode>General</c:formatCode>
                <c:ptCount val="3"/>
                <c:pt idx="0">
                  <c:v>55</c:v>
                </c:pt>
                <c:pt idx="1">
                  <c:v>6</c:v>
                </c:pt>
                <c:pt idx="2">
                  <c:v>22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 sz="2800" dirty="0"/>
              <a:t>Занимались ли вы когда-нибудь оккультизмом (магия, колдовство, гадание и т.п.)? </a:t>
            </a:r>
          </a:p>
        </c:rich>
      </c:tx>
      <c:layout>
        <c:manualLayout>
          <c:xMode val="edge"/>
          <c:yMode val="edge"/>
          <c:x val="0.14526444177142731"/>
          <c:y val="1.392389149743596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3218024939215209"/>
          <c:y val="0.43230161926452637"/>
          <c:w val="0.83769111124405005"/>
          <c:h val="0.56769843555394472"/>
        </c:manualLayout>
      </c:layout>
      <c:pie3DChart>
        <c:varyColors val="1"/>
        <c:ser>
          <c:idx val="0"/>
          <c:order val="0"/>
          <c:tx>
            <c:strRef>
              <c:f>Лист7!$A$2</c:f>
              <c:strCache>
                <c:ptCount val="1"/>
                <c:pt idx="0">
                  <c:v>Занимались ли вы когда-нибудь оккультизмом (магия, колдовство, гадание и т.п.)? </c:v>
                </c:pt>
              </c:strCache>
            </c:strRef>
          </c:tx>
          <c:dLbls>
            <c:dLbl>
              <c:idx val="0"/>
              <c:layout>
                <c:manualLayout>
                  <c:x val="-0.19636854508791063"/>
                  <c:y val="-0.10922015609376738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нет (мне это не интересно)
62%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8.9335575299893059E-3"/>
                  <c:y val="-5.0877506665926012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нет (но мне это интересно)
14%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8.1971651467879714E-2"/>
                  <c:y val="1.5870031534957661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да (из интереса)
16%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7.7872615923697805E-2"/>
                  <c:y val="-1.8111355682701925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да (верю в это)
8%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Лист7!$B$1:$E$1</c:f>
              <c:strCache>
                <c:ptCount val="4"/>
                <c:pt idx="0">
                  <c:v>нет (мне это не интересно)</c:v>
                </c:pt>
                <c:pt idx="1">
                  <c:v>нет (но мне это интересно)</c:v>
                </c:pt>
                <c:pt idx="2">
                  <c:v>да (из интереса)</c:v>
                </c:pt>
                <c:pt idx="3">
                  <c:v>да (верю в это)</c:v>
                </c:pt>
              </c:strCache>
            </c:strRef>
          </c:cat>
          <c:val>
            <c:numRef>
              <c:f>Лист7!$B$2:$E$2</c:f>
              <c:numCache>
                <c:formatCode>General</c:formatCode>
                <c:ptCount val="4"/>
                <c:pt idx="0">
                  <c:v>50</c:v>
                </c:pt>
                <c:pt idx="1">
                  <c:v>11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i="1" dirty="0">
                <a:solidFill>
                  <a:srgbClr val="7030A0"/>
                </a:solidFill>
              </a:rPr>
              <a:t>Какую роль, по вашему мнению, должны играть религиозные организации в духовной и общественной жизни нашей страны?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Лист8!$A$2</c:f>
              <c:strCache>
                <c:ptCount val="1"/>
                <c:pt idx="0">
                  <c:v>Какую роль, по вашему мнению, должны играть религиозные организации в духовной и общественной жизни нашей страны?</c:v>
                </c:pt>
              </c:strCache>
            </c:strRef>
          </c:tx>
          <c:dLbls>
            <c:dLbl>
              <c:idx val="0"/>
              <c:layout>
                <c:manualLayout>
                  <c:x val="-6.0208840431871212E-2"/>
                  <c:y val="6.54659644863308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12%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8.6239092121077526E-2"/>
                  <c:y val="-0.1596936383762238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56%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5.9691852420438118E-2"/>
                  <c:y val="6.3614374825561412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32%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Лист8!$B$1:$D$1</c:f>
              <c:strCache>
                <c:ptCount val="3"/>
                <c:pt idx="0">
                  <c:v>активную роль в общественно-политической жизни общества</c:v>
                </c:pt>
                <c:pt idx="1">
                  <c:v>деятельность должна быть направлена только на удовлетворение религиозных потребностей верующих</c:v>
                </c:pt>
                <c:pt idx="2">
                  <c:v>деятельность должна быть строго ограничена - служить укреплению духовности и нравственности в обществе</c:v>
                </c:pt>
              </c:strCache>
            </c:strRef>
          </c:cat>
          <c:val>
            <c:numRef>
              <c:f>Лист8!$B$2:$D$2</c:f>
              <c:numCache>
                <c:formatCode>General</c:formatCode>
                <c:ptCount val="3"/>
                <c:pt idx="0">
                  <c:v>10</c:v>
                </c:pt>
                <c:pt idx="1">
                  <c:v>48</c:v>
                </c:pt>
                <c:pt idx="2">
                  <c:v>27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9130500651442774"/>
          <c:y val="0.32897953750396314"/>
          <c:w val="0.391058064255487"/>
          <c:h val="0.58448400719703208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i="1" dirty="0">
                <a:solidFill>
                  <a:srgbClr val="7030A0"/>
                </a:solidFill>
              </a:rPr>
              <a:t>Считаете  ли вы, что религия способна поднять духовный, нравственный уровень </a:t>
            </a:r>
            <a:r>
              <a:rPr lang="ru-RU" sz="2800" i="1" dirty="0" smtClean="0">
                <a:solidFill>
                  <a:srgbClr val="7030A0"/>
                </a:solidFill>
              </a:rPr>
              <a:t>человека?</a:t>
            </a:r>
            <a:endParaRPr lang="ru-RU" sz="2800" i="1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17535500642640114"/>
          <c:y val="4.3016900561184263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6242020117422866E-2"/>
          <c:y val="0.32389855988223543"/>
          <c:w val="0.83769111124405005"/>
          <c:h val="0.6113334629485615"/>
        </c:manualLayout>
      </c:layout>
      <c:pie3DChart>
        <c:varyColors val="1"/>
        <c:ser>
          <c:idx val="0"/>
          <c:order val="0"/>
          <c:tx>
            <c:strRef>
              <c:f>Лист9!$A$2</c:f>
              <c:strCache>
                <c:ptCount val="1"/>
                <c:pt idx="0">
                  <c:v>Считаете  ли вы, что религия способна поднять духовный, нравственный уровень человека</c:v>
                </c:pt>
              </c:strCache>
            </c:strRef>
          </c:tx>
          <c:dLbls>
            <c:dLbl>
              <c:idx val="0"/>
              <c:layout>
                <c:manualLayout>
                  <c:x val="-0.13670588589035468"/>
                  <c:y val="9.4624818109640935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нет
29%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6.2379954577696503E-2"/>
                  <c:y val="-0.2105710476613710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bg1"/>
                        </a:solidFill>
                      </a:rPr>
                      <a:t>да
59%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5.2923740310905631E-2"/>
                  <c:y val="6.482977585823800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затрудняюсь ответить
24%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Лист9!$B$1:$D$1</c:f>
              <c:strCache>
                <c:ptCount val="3"/>
                <c:pt idx="0">
                  <c:v>нет</c:v>
                </c:pt>
                <c:pt idx="1">
                  <c:v>да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Лист9!$B$2:$D$2</c:f>
              <c:numCache>
                <c:formatCode>General</c:formatCode>
                <c:ptCount val="3"/>
                <c:pt idx="0">
                  <c:v>14</c:v>
                </c:pt>
                <c:pt idx="1">
                  <c:v>49</c:v>
                </c:pt>
                <c:pt idx="2">
                  <c:v>20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78DAE-A4BC-4D83-8731-0C7797740462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07861-53C3-4189-BD1D-68998FAC3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1EB46-BD71-4424-9A44-B6F08AFE52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65E6C-E3CF-408C-9323-64A670CF1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918648" cy="2619722"/>
          </a:xfrm>
        </p:spPr>
        <p:txBody>
          <a:bodyPr>
            <a:normAutofit/>
          </a:bodyPr>
          <a:lstStyle/>
          <a:p>
            <a: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  <a:t>Результаты </a:t>
            </a:r>
            <a: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  <a:t>социологического опроса </a:t>
            </a:r>
            <a: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  <a:t>учащихся  </a:t>
            </a:r>
            <a: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  <a:t>8-9-х классов </a:t>
            </a:r>
            <a: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  <a:t>МОБУ «СОШ № 8» по теме</a:t>
            </a:r>
            <a:b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100" b="1" i="1" dirty="0" smtClean="0">
                <a:solidFill>
                  <a:srgbClr val="7030A0"/>
                </a:solidFill>
                <a:latin typeface="Bookman Old Style" pitchFamily="18" charset="0"/>
              </a:rPr>
              <a:t>«Молодежь. Религия. Общество»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886200"/>
            <a:ext cx="3888432" cy="206308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Подготовили ученицы </a:t>
            </a:r>
            <a:r>
              <a:rPr lang="ru-RU" sz="2000" dirty="0" smtClean="0">
                <a:solidFill>
                  <a:schemeClr val="tx1"/>
                </a:solidFill>
              </a:rPr>
              <a:t>8 «Б» </a:t>
            </a:r>
            <a:r>
              <a:rPr lang="ru-RU" sz="2000" dirty="0" smtClean="0">
                <a:solidFill>
                  <a:schemeClr val="tx1"/>
                </a:solidFill>
              </a:rPr>
              <a:t>класса МОБУ «СОШ № 8»: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</a:rPr>
              <a:t>Голобокова</a:t>
            </a:r>
            <a:r>
              <a:rPr lang="ru-RU" sz="2000" dirty="0" smtClean="0">
                <a:solidFill>
                  <a:schemeClr val="tx1"/>
                </a:solidFill>
              </a:rPr>
              <a:t> Анна, 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</a:rPr>
              <a:t>Мульчина</a:t>
            </a:r>
            <a:r>
              <a:rPr lang="ru-RU" sz="2000" dirty="0" smtClean="0">
                <a:solidFill>
                  <a:schemeClr val="tx1"/>
                </a:solidFill>
              </a:rPr>
              <a:t> Елизавета,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Синельникова Виктория</a:t>
            </a:r>
          </a:p>
          <a:p>
            <a:pPr algn="l"/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476672"/>
          <a:ext cx="78488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00034" y="571480"/>
          <a:ext cx="835824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нашей стране в настоящее время наблюдается духовно-нравственный кризис. Проблема возрождения духовных ценностей и усвоения их подрастающим поколением обсуждается на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различных уровнях: государственном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социальном уровнях, а также средствами массовой информации и педагогической общественностью.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Процесс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формирования духовности молодежи неразрывно связан с религиозными ценностями, в частности, ценностями Православия.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611560" y="404664"/>
          <a:ext cx="792088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39552" y="620688"/>
          <a:ext cx="79928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55576" y="692696"/>
          <a:ext cx="78488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404664"/>
          <a:ext cx="80648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548680"/>
          <a:ext cx="784887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55576" y="404664"/>
          <a:ext cx="770485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476672"/>
          <a:ext cx="813690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357166"/>
          <a:ext cx="792088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206</Words>
  <Application>Microsoft Office PowerPoint</Application>
  <PresentationFormat>Экран (4:3)</PresentationFormat>
  <Paragraphs>53</Paragraphs>
  <Slides>12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Результаты социологического опроса учащихся  8-9-х классов  МОБУ «СОШ № 8» по теме «Молодежь. Религия. Общество»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Вывод: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Администратор</cp:lastModifiedBy>
  <cp:revision>35</cp:revision>
  <dcterms:created xsi:type="dcterms:W3CDTF">2016-03-18T03:17:25Z</dcterms:created>
  <dcterms:modified xsi:type="dcterms:W3CDTF">2016-03-20T07:19:07Z</dcterms:modified>
</cp:coreProperties>
</file>